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33"/>
  </p:notesMasterIdLst>
  <p:sldIdLst>
    <p:sldId id="256" r:id="rId3"/>
    <p:sldId id="257" r:id="rId4"/>
    <p:sldId id="259" r:id="rId5"/>
    <p:sldId id="325" r:id="rId6"/>
    <p:sldId id="261" r:id="rId7"/>
    <p:sldId id="262" r:id="rId8"/>
    <p:sldId id="263" r:id="rId9"/>
    <p:sldId id="264" r:id="rId10"/>
    <p:sldId id="311" r:id="rId11"/>
    <p:sldId id="267" r:id="rId12"/>
    <p:sldId id="344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278" r:id="rId24"/>
    <p:sldId id="279" r:id="rId25"/>
    <p:sldId id="281" r:id="rId26"/>
    <p:sldId id="282" r:id="rId27"/>
    <p:sldId id="283" r:id="rId28"/>
    <p:sldId id="345" r:id="rId29"/>
    <p:sldId id="287" r:id="rId30"/>
    <p:sldId id="289" r:id="rId31"/>
    <p:sldId id="337" r:id="rId3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5"/>
    <p:restoredTop sz="97146"/>
  </p:normalViewPr>
  <p:slideViewPr>
    <p:cSldViewPr snapToGrid="0">
      <p:cViewPr varScale="1">
        <p:scale>
          <a:sx n="197" d="100"/>
          <a:sy n="197" d="100"/>
        </p:scale>
        <p:origin x="208" y="520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4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161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3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867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576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0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70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30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50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96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212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2o.a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dlib.apache.org/" TargetMode="External"/><Relationship Id="rId5" Type="http://schemas.openxmlformats.org/officeDocument/2006/relationships/hyperlink" Target="https://flink.apache.org/" TargetMode="External"/><Relationship Id="rId4" Type="http://schemas.openxmlformats.org/officeDocument/2006/relationships/hyperlink" Target="https://spark.apache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cloud.databricks.com/" TargetMode="External"/><Relationship Id="rId3" Type="http://schemas.openxmlformats.org/officeDocument/2006/relationships/hyperlink" Target="http://zeppelin.apache.org/" TargetMode="External"/><Relationship Id="rId7" Type="http://schemas.openxmlformats.org/officeDocument/2006/relationships/hyperlink" Target="https://almond.s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etbrains.com/ru-ru/dataspell" TargetMode="External"/><Relationship Id="rId5" Type="http://schemas.openxmlformats.org/officeDocument/2006/relationships/hyperlink" Target="https://jupyter.org/" TargetMode="External"/><Relationship Id="rId4" Type="http://schemas.openxmlformats.org/officeDocument/2006/relationships/hyperlink" Target="https://plugins.jetbrains.com/plugin/12494-big-data-too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zeppelin.apache.org/" TargetMode="External"/><Relationship Id="rId13" Type="http://schemas.openxmlformats.org/officeDocument/2006/relationships/hyperlink" Target="https://community.cloud.databricks.com/" TargetMode="External"/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2o.ai/" TargetMode="External"/><Relationship Id="rId12" Type="http://schemas.openxmlformats.org/officeDocument/2006/relationships/hyperlink" Target="https://almond.sh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madlib.apache.org/" TargetMode="External"/><Relationship Id="rId11" Type="http://schemas.openxmlformats.org/officeDocument/2006/relationships/hyperlink" Target="https://www.jetbrains.com/ru-ru/dataspell" TargetMode="External"/><Relationship Id="rId5" Type="http://schemas.openxmlformats.org/officeDocument/2006/relationships/hyperlink" Target="https%20:/flink.apache.org" TargetMode="External"/><Relationship Id="rId10" Type="http://schemas.openxmlformats.org/officeDocument/2006/relationships/hyperlink" Target="https://jupyter.org/" TargetMode="External"/><Relationship Id="rId4" Type="http://schemas.openxmlformats.org/officeDocument/2006/relationships/hyperlink" Target="https://spark.apache.org/" TargetMode="External"/><Relationship Id="rId9" Type="http://schemas.openxmlformats.org/officeDocument/2006/relationships/hyperlink" Target="https://plugins.jetbrains.com/plugin/12494-big-data-tool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Ops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 err="1"/>
              <a:t>SparkML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Фреймворки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500550" y="1053842"/>
            <a:ext cx="619111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400" dirty="0"/>
              <a:t>Apache Mahout - </a:t>
            </a:r>
            <a:r>
              <a:rPr lang="en-GB" sz="2400" dirty="0">
                <a:hlinkClick r:id="rId3"/>
              </a:rPr>
              <a:t>https://mahout.apache.org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dirty="0"/>
              <a:t>(</a:t>
            </a:r>
            <a:r>
              <a:rPr lang="en-US" dirty="0"/>
              <a:t>linear algebra and Scala DSL)</a:t>
            </a:r>
            <a:r>
              <a:rPr lang="en-GB" dirty="0"/>
              <a:t> </a:t>
            </a:r>
          </a:p>
          <a:p>
            <a:r>
              <a:rPr lang="en-GB" sz="2400" dirty="0"/>
              <a:t>Apache Spark - </a:t>
            </a:r>
            <a:r>
              <a:rPr lang="en-GB" sz="2400" dirty="0">
                <a:hlinkClick r:id="rId4"/>
              </a:rPr>
              <a:t>https://spark.apache.org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dirty="0"/>
              <a:t>(пакетная обработка)</a:t>
            </a:r>
            <a:r>
              <a:rPr lang="en-GB" dirty="0"/>
              <a:t> </a:t>
            </a:r>
          </a:p>
          <a:p>
            <a:r>
              <a:rPr lang="en-GB" sz="2400" dirty="0"/>
              <a:t>Apache </a:t>
            </a:r>
            <a:r>
              <a:rPr lang="en-GB" sz="2400" dirty="0" err="1"/>
              <a:t>Flink</a:t>
            </a:r>
            <a:r>
              <a:rPr lang="en-GB" sz="2400" dirty="0"/>
              <a:t> - </a:t>
            </a:r>
            <a:r>
              <a:rPr lang="en-GB" sz="2400" dirty="0">
                <a:hlinkClick r:id="rId5"/>
              </a:rPr>
              <a:t>https ://flink.apache.org</a:t>
            </a:r>
            <a:r>
              <a:rPr lang="en-GB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GB" dirty="0"/>
              <a:t>(</a:t>
            </a:r>
            <a:r>
              <a:rPr lang="ru-RU" dirty="0"/>
              <a:t>потоковая обработка)</a:t>
            </a:r>
            <a:endParaRPr lang="en-GB" dirty="0"/>
          </a:p>
          <a:p>
            <a:r>
              <a:rPr lang="en-GB" sz="2400" dirty="0"/>
              <a:t>Apache </a:t>
            </a:r>
            <a:r>
              <a:rPr lang="en-GB" sz="2400" dirty="0" err="1"/>
              <a:t>Madlib</a:t>
            </a:r>
            <a:r>
              <a:rPr lang="en-GB" sz="2400" dirty="0"/>
              <a:t> - </a:t>
            </a:r>
            <a:r>
              <a:rPr lang="en-GB" sz="2400" dirty="0">
                <a:hlinkClick r:id="rId6"/>
              </a:rPr>
              <a:t>https://madlib.apache.org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dirty="0"/>
              <a:t>(работа поверх </a:t>
            </a:r>
            <a:r>
              <a:rPr lang="en-GB" dirty="0"/>
              <a:t>SQL) </a:t>
            </a:r>
          </a:p>
          <a:p>
            <a:r>
              <a:rPr lang="en-GB" sz="2400" dirty="0"/>
              <a:t>H2O - </a:t>
            </a:r>
            <a:r>
              <a:rPr lang="en-GB" sz="2400" dirty="0">
                <a:hlinkClick r:id="rId7"/>
              </a:rPr>
              <a:t>https://h2o.ai</a:t>
            </a:r>
            <a:r>
              <a:rPr lang="en-GB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GB" dirty="0"/>
              <a:t>(</a:t>
            </a:r>
            <a:r>
              <a:rPr lang="ru-RU" dirty="0"/>
              <a:t>семейство фреймворков, </a:t>
            </a:r>
            <a:r>
              <a:rPr lang="en-GB" dirty="0"/>
              <a:t>OTUS ML Advanced)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SparkML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5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Что есть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Spark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F54-A370-5048-BA1F-791838DF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49" y="1426624"/>
            <a:ext cx="6116185" cy="30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Что есть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Spark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AC5DF-9059-3949-BE11-C9B97F75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64" y="1231834"/>
            <a:ext cx="6449245" cy="3120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3151825" cy="1287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Ввод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Манипуляция с данными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Вывод результата</a:t>
            </a:r>
            <a:endParaRPr lang="en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E6E16-E0F5-864C-A38B-61CDEB14690C}"/>
              </a:ext>
            </a:extLst>
          </p:cNvPr>
          <p:cNvSpPr txBox="1"/>
          <p:nvPr/>
        </p:nvSpPr>
        <p:spPr>
          <a:xfrm>
            <a:off x="212291" y="3542334"/>
            <a:ext cx="2943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каждом шаге создается новый </a:t>
            </a:r>
            <a:r>
              <a:rPr lang="en-US" dirty="0"/>
              <a:t>dataset </a:t>
            </a:r>
            <a:r>
              <a:rPr lang="ru-RU" dirty="0"/>
              <a:t>с результатами операции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05586-E476-5B40-AC62-1F90B92642E9}"/>
              </a:ext>
            </a:extLst>
          </p:cNvPr>
          <p:cNvSpPr txBox="1"/>
          <p:nvPr/>
        </p:nvSpPr>
        <p:spPr>
          <a:xfrm>
            <a:off x="3320194" y="879232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effectLst/>
                <a:latin typeface="LiberationSans"/>
              </a:rPr>
              <a:t>Pandas API </a:t>
            </a:r>
            <a:r>
              <a:rPr lang="en-GB" sz="1800" dirty="0">
                <a:effectLst/>
                <a:latin typeface="LiberationSans"/>
              </a:rPr>
              <a:t>— </a:t>
            </a:r>
            <a:r>
              <a:rPr lang="ru-RU" sz="1800" dirty="0" err="1">
                <a:effectLst/>
                <a:latin typeface="LiberationSans"/>
              </a:rPr>
              <a:t>новыи</a:t>
            </a:r>
            <a:r>
              <a:rPr lang="ru-RU" sz="1800" dirty="0">
                <a:effectLst/>
                <a:latin typeface="LiberationSans"/>
              </a:rPr>
              <a:t>̆ (с 3.2.0) </a:t>
            </a:r>
            <a:r>
              <a:rPr lang="en-GB" sz="1800" dirty="0">
                <a:effectLst/>
                <a:latin typeface="LiberationSans"/>
              </a:rPr>
              <a:t>API </a:t>
            </a:r>
            <a:r>
              <a:rPr lang="ru-RU" sz="1800" dirty="0">
                <a:effectLst/>
                <a:latin typeface="LiberationSans"/>
              </a:rPr>
              <a:t>для </a:t>
            </a:r>
            <a:r>
              <a:rPr lang="en-GB" sz="1800" dirty="0" err="1">
                <a:effectLst/>
                <a:latin typeface="LiberationSans"/>
              </a:rPr>
              <a:t>PySpark</a:t>
            </a:r>
            <a:r>
              <a:rPr lang="en-GB" sz="1800" dirty="0">
                <a:effectLst/>
                <a:latin typeface="LiberationSans"/>
              </a:rPr>
              <a:t>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4813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Работа со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Spark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8731873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Pyspark</a:t>
            </a:r>
            <a:r>
              <a:rPr lang="en-US" sz="1800" dirty="0"/>
              <a:t> – </a:t>
            </a:r>
            <a:r>
              <a:rPr lang="ru-RU" sz="1800" dirty="0"/>
              <a:t>пакет </a:t>
            </a:r>
            <a:r>
              <a:rPr lang="en-US" sz="1800" dirty="0"/>
              <a:t>python</a:t>
            </a:r>
            <a:endParaRPr lang="ru-RU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Apache </a:t>
            </a:r>
            <a:r>
              <a:rPr lang="en-US" sz="1800" dirty="0" err="1"/>
              <a:t>Zepellin</a:t>
            </a:r>
            <a:r>
              <a:rPr lang="en-US" sz="1800" dirty="0"/>
              <a:t> </a:t>
            </a:r>
            <a:r>
              <a:rPr lang="en-US" sz="1800" dirty="0">
                <a:hlinkClick r:id="rId3"/>
              </a:rPr>
              <a:t>http://zeppelin.apache.org/</a:t>
            </a:r>
            <a:r>
              <a:rPr lang="en-US" sz="1800" dirty="0"/>
              <a:t> </a:t>
            </a:r>
            <a:endParaRPr lang="ru-RU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JetBrains Big Tool Data </a:t>
            </a:r>
            <a:r>
              <a:rPr lang="en-US" sz="1800" dirty="0">
                <a:hlinkClick r:id="rId4"/>
              </a:rPr>
              <a:t>https://plugins.jetbrains.com/plugin/12494-big-data-tools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Jupyter </a:t>
            </a:r>
            <a:r>
              <a:rPr lang="en-US" sz="1800" dirty="0">
                <a:hlinkClick r:id="rId5"/>
              </a:rPr>
              <a:t>https://jupyter.org/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JetBrains </a:t>
            </a:r>
            <a:r>
              <a:rPr lang="en-US" sz="1800" dirty="0" err="1"/>
              <a:t>DataSpell</a:t>
            </a:r>
            <a:r>
              <a:rPr lang="en-US" sz="1800" dirty="0"/>
              <a:t> </a:t>
            </a:r>
            <a:r>
              <a:rPr lang="en-US" sz="1800" dirty="0">
                <a:hlinkClick r:id="rId6"/>
              </a:rPr>
              <a:t>https://www.jetbrains.com/ru-ru/dataspell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Almond </a:t>
            </a:r>
            <a:r>
              <a:rPr lang="en-US" sz="1800" dirty="0">
                <a:hlinkClick r:id="rId7"/>
              </a:rPr>
              <a:t>https://almond.sh/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DataBricks</a:t>
            </a:r>
            <a:r>
              <a:rPr lang="en-US" sz="1800" dirty="0"/>
              <a:t> </a:t>
            </a:r>
            <a:r>
              <a:rPr lang="en-US" sz="1800" dirty="0">
                <a:hlinkClick r:id="rId8"/>
              </a:rPr>
              <a:t>https://community.cloud.databricks.com/</a:t>
            </a:r>
            <a:r>
              <a:rPr lang="en-US" sz="1800" dirty="0"/>
              <a:t> 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36933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SparkML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CCEDA-9269-5C45-B8C7-3D6CC402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" y="988086"/>
            <a:ext cx="1505579" cy="395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6F991-BF5E-F44C-B791-111746DE4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535" y="1909433"/>
            <a:ext cx="5808147" cy="2803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7FD24-B310-7843-9F60-D997C13C337F}"/>
              </a:ext>
            </a:extLst>
          </p:cNvPr>
          <p:cNvSpPr txBox="1"/>
          <p:nvPr/>
        </p:nvSpPr>
        <p:spPr>
          <a:xfrm>
            <a:off x="3191317" y="1205070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effectLst/>
                <a:latin typeface="LiberationSans"/>
              </a:rPr>
              <a:t>spark.ml</a:t>
            </a:r>
            <a:r>
              <a:rPr lang="en-GB" sz="2000" dirty="0">
                <a:effectLst/>
                <a:latin typeface="LiberationSans"/>
              </a:rPr>
              <a:t> – </a:t>
            </a:r>
            <a:r>
              <a:rPr lang="en-GB" sz="2000" dirty="0" err="1">
                <a:effectLst/>
                <a:latin typeface="LiberationSans"/>
              </a:rPr>
              <a:t>DataFrame</a:t>
            </a:r>
            <a:r>
              <a:rPr lang="en-GB" sz="2000" dirty="0">
                <a:effectLst/>
                <a:latin typeface="LiberationSans"/>
              </a:rPr>
              <a:t>-based API </a:t>
            </a:r>
            <a:endParaRPr lang="en-GB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898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Этапы </a:t>
            </a:r>
            <a:r>
              <a:rPr lang="en-US" dirty="0"/>
              <a:t>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55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Этапы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1958F-D483-7F48-B8BC-C18F2D32AD0C}"/>
              </a:ext>
            </a:extLst>
          </p:cNvPr>
          <p:cNvSpPr txBox="1"/>
          <p:nvPr/>
        </p:nvSpPr>
        <p:spPr>
          <a:xfrm>
            <a:off x="418834" y="1183106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Cross-Industry Standard Process for Data Mining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A2A3-BE84-6D43-87FF-2058E1A1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6" y="1029457"/>
            <a:ext cx="4104798" cy="41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2CB2A-AA45-E74D-AA9D-D85A170BA570}"/>
              </a:ext>
            </a:extLst>
          </p:cNvPr>
          <p:cNvSpPr txBox="1"/>
          <p:nvPr/>
        </p:nvSpPr>
        <p:spPr>
          <a:xfrm>
            <a:off x="491467" y="1735010"/>
            <a:ext cx="39977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u="sng" dirty="0"/>
              <a:t>Data Preparation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Extraction</a:t>
            </a:r>
            <a:r>
              <a:rPr lang="en-GB" dirty="0"/>
              <a:t>: </a:t>
            </a:r>
            <a:r>
              <a:rPr lang="ru-RU" dirty="0"/>
              <a:t>извлечение объектов из "необработанных" данных 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Transformation</a:t>
            </a:r>
            <a:r>
              <a:rPr lang="en-GB" dirty="0"/>
              <a:t>: </a:t>
            </a:r>
            <a:r>
              <a:rPr lang="ru-RU" dirty="0"/>
              <a:t>масштабирование, преобразование или</a:t>
            </a:r>
            <a:r>
              <a:rPr lang="en-US" dirty="0"/>
              <a:t> </a:t>
            </a:r>
            <a:r>
              <a:rPr lang="ru-RU" dirty="0"/>
              <a:t>изменение объектов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Selection</a:t>
            </a:r>
            <a:r>
              <a:rPr lang="en-GB" dirty="0"/>
              <a:t>: </a:t>
            </a:r>
            <a:r>
              <a:rPr lang="ru-RU" dirty="0"/>
              <a:t>выбор подмножества из большего набора объектов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Locality Sensitive Hashing (LSH): </a:t>
            </a:r>
            <a:r>
              <a:rPr lang="ru-RU" dirty="0"/>
              <a:t>этот класс алгоритмов сочетает в себе аспекты преобразования признаков с другими алгоритмами</a:t>
            </a:r>
          </a:p>
        </p:txBody>
      </p:sp>
    </p:spTree>
    <p:extLst>
      <p:ext uri="{BB962C8B-B14F-4D97-AF65-F5344CB8AC3E}">
        <p14:creationId xmlns:p14="http://schemas.microsoft.com/office/powerpoint/2010/main" val="71591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Этапы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1958F-D483-7F48-B8BC-C18F2D32AD0C}"/>
              </a:ext>
            </a:extLst>
          </p:cNvPr>
          <p:cNvSpPr txBox="1"/>
          <p:nvPr/>
        </p:nvSpPr>
        <p:spPr>
          <a:xfrm>
            <a:off x="418834" y="1183106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Cross-Industry Standard Process for Data Mining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A2A3-BE84-6D43-87FF-2058E1A1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6" y="1029457"/>
            <a:ext cx="4104798" cy="41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2CB2A-AA45-E74D-AA9D-D85A170BA570}"/>
              </a:ext>
            </a:extLst>
          </p:cNvPr>
          <p:cNvSpPr txBox="1"/>
          <p:nvPr/>
        </p:nvSpPr>
        <p:spPr>
          <a:xfrm>
            <a:off x="491467" y="1735010"/>
            <a:ext cx="399775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u="sng" dirty="0"/>
              <a:t>Modeling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Classification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Regression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Clustering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Collaborative Filtering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Frequent Pattern Mining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515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Этапы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1958F-D483-7F48-B8BC-C18F2D32AD0C}"/>
              </a:ext>
            </a:extLst>
          </p:cNvPr>
          <p:cNvSpPr txBox="1"/>
          <p:nvPr/>
        </p:nvSpPr>
        <p:spPr>
          <a:xfrm>
            <a:off x="418834" y="1183106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Cross-Industry Standard Process for Data Mining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A2A3-BE84-6D43-87FF-2058E1A1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6" y="1029457"/>
            <a:ext cx="4104798" cy="41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2CB2A-AA45-E74D-AA9D-D85A170BA570}"/>
              </a:ext>
            </a:extLst>
          </p:cNvPr>
          <p:cNvSpPr txBox="1"/>
          <p:nvPr/>
        </p:nvSpPr>
        <p:spPr>
          <a:xfrm>
            <a:off x="491467" y="1735010"/>
            <a:ext cx="39977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u="sng" dirty="0"/>
              <a:t>Evaluation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Binary Classification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Clustering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Multiclass Classification Evaluator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Multilabel Classification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Ranking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Regression Evaluator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60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Tuning hyperparameter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F4C90-7ABC-9940-B7E3-F20CF69C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96" y="995099"/>
            <a:ext cx="4175348" cy="38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7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Когда использовать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854AC-607E-5442-8DD3-96867BE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26" y="1469298"/>
            <a:ext cx="2495348" cy="3343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DB5EA-AAA2-B841-AC09-1BD1F8B9009B}"/>
              </a:ext>
            </a:extLst>
          </p:cNvPr>
          <p:cNvSpPr txBox="1"/>
          <p:nvPr/>
        </p:nvSpPr>
        <p:spPr>
          <a:xfrm>
            <a:off x="121013" y="1971585"/>
            <a:ext cx="3025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Использовать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Большой набор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800" dirty="0"/>
              <a:t>Hadoop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800" dirty="0"/>
              <a:t>Production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6BA2A-39B8-B546-B17E-E846EC77A2DC}"/>
              </a:ext>
            </a:extLst>
          </p:cNvPr>
          <p:cNvSpPr txBox="1"/>
          <p:nvPr/>
        </p:nvSpPr>
        <p:spPr>
          <a:xfrm>
            <a:off x="5753328" y="1971585"/>
            <a:ext cx="339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Не использовать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Небольшой набор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Исследовательский проект</a:t>
            </a:r>
            <a:endParaRPr lang="en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Красивый отчет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115458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1411223588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 c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использованием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pipeline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переноса модели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8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2"/>
            <a:ext cx="7742400" cy="344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3"/>
              </a:rPr>
              <a:t>Apache Mahout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4"/>
              </a:rPr>
              <a:t>Apache Spark</a:t>
            </a:r>
            <a:endParaRPr lang="ru-RU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5"/>
              </a:rPr>
              <a:t>Apache Flink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6"/>
              </a:rPr>
              <a:t>Apache </a:t>
            </a:r>
            <a:r>
              <a:rPr lang="en-GB" sz="1300" dirty="0" err="1">
                <a:hlinkClick r:id="rId6"/>
              </a:rPr>
              <a:t>Madlib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7"/>
              </a:rPr>
              <a:t>H2O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8"/>
              </a:rPr>
              <a:t>Apache Zepellin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9"/>
              </a:rPr>
              <a:t>JetBrains Big Tool Data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0"/>
              </a:rPr>
              <a:t>Jupyter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1"/>
              </a:rPr>
              <a:t>JetBrains </a:t>
            </a:r>
            <a:r>
              <a:rPr lang="en-GB" sz="1300" dirty="0" err="1">
                <a:hlinkClick r:id="rId11"/>
              </a:rPr>
              <a:t>DataSpell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2"/>
              </a:rPr>
              <a:t>Almond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>
                <a:hlinkClick r:id="rId13"/>
              </a:rPr>
              <a:t>DataBricks</a:t>
            </a:r>
            <a:r>
              <a:rPr lang="en-GB" sz="1300" dirty="0"/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275754538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Познакомимся с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Посмотрим на использование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400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31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.08.23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Подбор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гиперпараметров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AutoML</a:t>
            </a:r>
            <a:endParaRPr lang="ru-RU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en-US" dirty="0" err="1"/>
              <a:t>SparkML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50" name="Google Shape;250;p51"/>
          <p:cNvSpPr/>
          <p:nvPr/>
        </p:nvSpPr>
        <p:spPr>
          <a:xfrm>
            <a:off x="3722315" y="603032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Процессы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249115" y="1492388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Инфраструктура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069400" y="1503226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Подготовка данных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1249115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 err="1">
                <a:solidFill>
                  <a:srgbClr val="1F1F1F"/>
                </a:solidFill>
                <a:effectLst/>
                <a:latin typeface="Google Sans"/>
              </a:rPr>
              <a:t>Валидация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186234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Моделирование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55" name="Google Shape;255;p51"/>
          <p:cNvCxnSpPr>
            <a:cxnSpLocks/>
            <a:stCxn id="251" idx="3"/>
            <a:endCxn id="252" idx="1"/>
          </p:cNvCxnSpPr>
          <p:nvPr/>
        </p:nvCxnSpPr>
        <p:spPr>
          <a:xfrm>
            <a:off x="3722315" y="1782038"/>
            <a:ext cx="1347085" cy="1083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rot="10800000" flipV="1">
            <a:off x="1249115" y="892682"/>
            <a:ext cx="2473200" cy="889356"/>
          </a:xfrm>
          <a:prstGeom prst="curvedConnector3">
            <a:avLst>
              <a:gd name="adj1" fmla="val 10924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51"/>
          <p:cNvCxnSpPr>
            <a:cxnSpLocks/>
            <a:stCxn id="252" idx="3"/>
            <a:endCxn id="254" idx="3"/>
          </p:cNvCxnSpPr>
          <p:nvPr/>
        </p:nvCxnSpPr>
        <p:spPr>
          <a:xfrm>
            <a:off x="7542600" y="1792876"/>
            <a:ext cx="116834" cy="1068524"/>
          </a:xfrm>
          <a:prstGeom prst="curvedConnector3">
            <a:avLst>
              <a:gd name="adj1" fmla="val 2956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cxnSpLocks/>
            <a:stCxn id="254" idx="1"/>
            <a:endCxn id="253" idx="3"/>
          </p:cNvCxnSpPr>
          <p:nvPr/>
        </p:nvCxnSpPr>
        <p:spPr>
          <a:xfrm rot="10800000">
            <a:off x="3722316" y="2861400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253;p51">
            <a:extLst>
              <a:ext uri="{FF2B5EF4-FFF2-40B4-BE49-F238E27FC236}">
                <a16:creationId xmlns:a16="http://schemas.microsoft.com/office/drawing/2014/main" id="{B3FC62D5-C5AE-824D-ADAA-57941C457A4E}"/>
              </a:ext>
            </a:extLst>
          </p:cNvPr>
          <p:cNvSpPr/>
          <p:nvPr/>
        </p:nvSpPr>
        <p:spPr>
          <a:xfrm>
            <a:off x="1249115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Развертывание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53;p51">
            <a:extLst>
              <a:ext uri="{FF2B5EF4-FFF2-40B4-BE49-F238E27FC236}">
                <a16:creationId xmlns:a16="http://schemas.microsoft.com/office/drawing/2014/main" id="{9924AB3F-1AEF-F848-9D7C-F38C9B025689}"/>
              </a:ext>
            </a:extLst>
          </p:cNvPr>
          <p:cNvSpPr/>
          <p:nvPr/>
        </p:nvSpPr>
        <p:spPr>
          <a:xfrm>
            <a:off x="5186234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Мониторинг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Google Shape;259;p51">
            <a:extLst>
              <a:ext uri="{FF2B5EF4-FFF2-40B4-BE49-F238E27FC236}">
                <a16:creationId xmlns:a16="http://schemas.microsoft.com/office/drawing/2014/main" id="{802B18A3-E83D-F444-B857-2893607805DC}"/>
              </a:ext>
            </a:extLst>
          </p:cNvPr>
          <p:cNvCxnSpPr>
            <a:cxnSpLocks/>
            <a:stCxn id="253" idx="1"/>
            <a:endCxn id="12" idx="1"/>
          </p:cNvCxnSpPr>
          <p:nvPr/>
        </p:nvCxnSpPr>
        <p:spPr>
          <a:xfrm rot="10800000" flipV="1">
            <a:off x="1249115" y="2861399"/>
            <a:ext cx="12700" cy="123378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259;p51">
            <a:extLst>
              <a:ext uri="{FF2B5EF4-FFF2-40B4-BE49-F238E27FC236}">
                <a16:creationId xmlns:a16="http://schemas.microsoft.com/office/drawing/2014/main" id="{6B4DE7E8-0EA0-BA42-9D3D-0717B2F5CF88}"/>
              </a:ext>
            </a:extLst>
          </p:cNvPr>
          <p:cNvCxnSpPr>
            <a:cxnSpLocks/>
            <a:stCxn id="21" idx="1"/>
            <a:endCxn id="12" idx="3"/>
          </p:cNvCxnSpPr>
          <p:nvPr/>
        </p:nvCxnSpPr>
        <p:spPr>
          <a:xfrm rot="10800000">
            <a:off x="3722316" y="4095189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 масштабирования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Общие слова о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</a:t>
            </a: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SparkML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4" name="Google Shape;271;p52">
            <a:extLst>
              <a:ext uri="{FF2B5EF4-FFF2-40B4-BE49-F238E27FC236}">
                <a16:creationId xmlns:a16="http://schemas.microsoft.com/office/drawing/2014/main" id="{03AE55B2-BCF2-4443-9F2B-0F282BF00732}"/>
              </a:ext>
            </a:extLst>
          </p:cNvPr>
          <p:cNvSpPr/>
          <p:nvPr/>
        </p:nvSpPr>
        <p:spPr>
          <a:xfrm>
            <a:off x="786525" y="4103135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Когда использовать/не использовать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SparkML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76;p52">
            <a:extLst>
              <a:ext uri="{FF2B5EF4-FFF2-40B4-BE49-F238E27FC236}">
                <a16:creationId xmlns:a16="http://schemas.microsoft.com/office/drawing/2014/main" id="{DA4704EA-4F3E-FD4F-832E-5DB8F19516B7}"/>
              </a:ext>
            </a:extLst>
          </p:cNvPr>
          <p:cNvCxnSpPr/>
          <p:nvPr/>
        </p:nvCxnSpPr>
        <p:spPr>
          <a:xfrm>
            <a:off x="762378" y="3714336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6" name="Google Shape;267;p52">
            <a:extLst>
              <a:ext uri="{FF2B5EF4-FFF2-40B4-BE49-F238E27FC236}">
                <a16:creationId xmlns:a16="http://schemas.microsoft.com/office/drawing/2014/main" id="{C2D00F81-ADBE-4845-A852-CED04D7CA20D}"/>
              </a:ext>
            </a:extLst>
          </p:cNvPr>
          <p:cNvSpPr/>
          <p:nvPr/>
        </p:nvSpPr>
        <p:spPr>
          <a:xfrm>
            <a:off x="4971977" y="2383650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Hadoop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67;p52">
            <a:extLst>
              <a:ext uri="{FF2B5EF4-FFF2-40B4-BE49-F238E27FC236}">
                <a16:creationId xmlns:a16="http://schemas.microsoft.com/office/drawing/2014/main" id="{40DB3885-EA73-C247-A9E2-A4BB8FCB5E1F}"/>
              </a:ext>
            </a:extLst>
          </p:cNvPr>
          <p:cNvSpPr/>
          <p:nvPr/>
        </p:nvSpPr>
        <p:spPr>
          <a:xfrm>
            <a:off x="4971977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 –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установка и развертывание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67;p52">
            <a:extLst>
              <a:ext uri="{FF2B5EF4-FFF2-40B4-BE49-F238E27FC236}">
                <a16:creationId xmlns:a16="http://schemas.microsoft.com/office/drawing/2014/main" id="{1604A5F0-5F01-464A-9689-C15D16FFFEF9}"/>
              </a:ext>
            </a:extLst>
          </p:cNvPr>
          <p:cNvSpPr/>
          <p:nvPr/>
        </p:nvSpPr>
        <p:spPr>
          <a:xfrm>
            <a:off x="4971977" y="3514478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других фреймворков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758573386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Познакомимся с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Посмотрим на использование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747947045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в команде с большими массивами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 моделей в  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Фреймворки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10543</TotalTime>
  <Words>691</Words>
  <Application>Microsoft Macintosh PowerPoint</Application>
  <PresentationFormat>On-screen Show (16:9)</PresentationFormat>
  <Paragraphs>188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Roboto</vt:lpstr>
      <vt:lpstr>Arial</vt:lpstr>
      <vt:lpstr>Courier New</vt:lpstr>
      <vt:lpstr>Google Sans</vt:lpstr>
      <vt:lpstr>LiberationSans</vt:lpstr>
      <vt:lpstr>Helvetica Neue</vt:lpstr>
      <vt:lpstr>Светлая тема</vt:lpstr>
      <vt:lpstr>Светлая тема</vt:lpstr>
      <vt:lpstr>ML Ops SparkML</vt:lpstr>
      <vt:lpstr>Проверить, идет ли запись</vt:lpstr>
      <vt:lpstr>Правила вебинара</vt:lpstr>
      <vt:lpstr>MLOps SparkML </vt:lpstr>
      <vt:lpstr>Карта курса</vt:lpstr>
      <vt:lpstr>Маршрут вебинара</vt:lpstr>
      <vt:lpstr>Цели вебинара</vt:lpstr>
      <vt:lpstr>Смысл</vt:lpstr>
      <vt:lpstr>Фреймворки</vt:lpstr>
      <vt:lpstr>Фреймворки</vt:lpstr>
      <vt:lpstr>SparkML</vt:lpstr>
      <vt:lpstr>Что есть Spark</vt:lpstr>
      <vt:lpstr>Что есть Spark</vt:lpstr>
      <vt:lpstr>Работа со Spark</vt:lpstr>
      <vt:lpstr>SparkML</vt:lpstr>
      <vt:lpstr>Этапы ML</vt:lpstr>
      <vt:lpstr>Этапы ML - CRISP-DM </vt:lpstr>
      <vt:lpstr>Этапы ML - CRISP-DM </vt:lpstr>
      <vt:lpstr>Этапы ML - CRISP-DM </vt:lpstr>
      <vt:lpstr>Tuning hyperparameter</vt:lpstr>
      <vt:lpstr>Когда использовать</vt:lpstr>
      <vt:lpstr>Практика</vt:lpstr>
      <vt:lpstr>Практика</vt:lpstr>
      <vt:lpstr>Список материалов для изучения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63</cp:revision>
  <dcterms:modified xsi:type="dcterms:W3CDTF">2023-08-29T18:50:46Z</dcterms:modified>
</cp:coreProperties>
</file>